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17"/>
  </p:notesMasterIdLst>
  <p:sldIdLst>
    <p:sldId id="260" r:id="rId2"/>
    <p:sldId id="289" r:id="rId3"/>
    <p:sldId id="277" r:id="rId4"/>
    <p:sldId id="290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87" r:id="rId14"/>
    <p:sldId id="288" r:id="rId15"/>
    <p:sldId id="299" r:id="rId16"/>
  </p:sldIdLst>
  <p:sldSz cx="18288000" cy="10287000"/>
  <p:notesSz cx="10287000" cy="18288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Urbanist" panose="020B0A04040200000203" pitchFamily="34" charset="77"/>
      <p:regular r:id="rId26"/>
      <p:bold r:id="rId27"/>
      <p:italic r:id="rId28"/>
      <p:boldItalic r:id="rId29"/>
    </p:embeddedFont>
    <p:embeddedFont>
      <p:font typeface="Urbanist Black" panose="020B0A04040200000203" pitchFamily="34" charset="77"/>
      <p:bold r:id="rId30"/>
      <p:italic r:id="rId31"/>
      <p:boldItalic r:id="rId32"/>
    </p:embeddedFont>
    <p:embeddedFont>
      <p:font typeface="Urbanist Medium" panose="020B0A04040200000203" pitchFamily="34" charset="77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11"/>
    <p:restoredTop sz="88254"/>
  </p:normalViewPr>
  <p:slideViewPr>
    <p:cSldViewPr snapToGrid="0">
      <p:cViewPr>
        <p:scale>
          <a:sx n="95" d="100"/>
          <a:sy n="95" d="100"/>
        </p:scale>
        <p:origin x="172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heme" Target="theme/theme1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02121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18256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97294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48810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09109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7805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3459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929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1052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46694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707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6847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84308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" name="Google Shape;60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7520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E5AA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28750" y="3705226"/>
            <a:ext cx="128885" cy="45977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7"/>
          <p:cNvSpPr/>
          <p:nvPr/>
        </p:nvSpPr>
        <p:spPr>
          <a:xfrm>
            <a:off x="400049" y="1314450"/>
            <a:ext cx="160877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Karteninterpretation</a:t>
            </a:r>
            <a:endParaRPr lang="en-US" sz="5400" b="1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7"/>
          <p:cNvSpPr/>
          <p:nvPr/>
        </p:nvSpPr>
        <p:spPr>
          <a:xfrm>
            <a:off x="2020950" y="3705150"/>
            <a:ext cx="13719793" cy="28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7999"/>
              </a:lnSpc>
              <a:buClr>
                <a:srgbClr val="FFFFFF"/>
              </a:buClr>
              <a:buSzPts val="3750"/>
            </a:pP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Karten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sind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ein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mächtiges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Werkzeug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zur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Darstellung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räumlicher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Informationen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 Sie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können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komplexe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Daten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in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visuell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erfassbaren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Formaten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präsentieren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ermöglichen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es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uns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, die Welt um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uns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herum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zu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verstehen.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Doch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oft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stoßen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wir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auf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Karten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,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uns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verwirren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,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desorientieren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oder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Informationen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schlecht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vermitteln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. Ein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geschicktes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Kartenlayout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und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richtige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Anordnung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von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Elementen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können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die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Qualität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der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Karteninterpretation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erheblich</a:t>
            </a:r>
            <a:r>
              <a:rPr lang="en-US" sz="3550" i="0" u="none" strike="noStrike" cap="none" dirty="0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 </a:t>
            </a:r>
            <a:r>
              <a:rPr lang="en-US" sz="3550" i="0" u="none" strike="noStrike" cap="none" dirty="0" err="1">
                <a:solidFill>
                  <a:srgbClr val="FFFFFF"/>
                </a:solidFill>
                <a:latin typeface="Urbanist Medium"/>
                <a:ea typeface="Urbanist Medium"/>
                <a:cs typeface="Urbanist Medium"/>
                <a:sym typeface="Urbanist"/>
              </a:rPr>
              <a:t>verbessern</a:t>
            </a:r>
            <a:endParaRPr lang="en-US" sz="3550" i="0" u="none" strike="noStrike" cap="none" dirty="0">
              <a:solidFill>
                <a:schemeClr val="dk1"/>
              </a:solidFill>
              <a:latin typeface="Urbanist Medium"/>
              <a:ea typeface="Urbanist Medium"/>
              <a:cs typeface="Urbanist Medium"/>
              <a:sym typeface="Urbanis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2798667-D6E8-6F79-1CAD-3A5DB9D8E0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515600" y="4170485"/>
            <a:ext cx="7772400" cy="3981501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Panoramakarten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518739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Panoramakarten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weitreichenden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landschaftlichen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Blick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Region.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darauf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ausgerichtet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umfassende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eindrucksvolle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Perspektive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Topographie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Merkmale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Sehenswürdigkeiten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Region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vermitteln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Panoramakarten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oft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Tourismusmaterialien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in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Stadtplanung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Museen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Aussichtsplattformen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finden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Faszination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Reiz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Ortes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einzufangen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informative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ästhetische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Möglichkeit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Menschen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Schönheit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Attraktionen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Region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vertraut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173201" y="7905751"/>
            <a:ext cx="4114726" cy="9612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4581707" y="8067674"/>
            <a:ext cx="3439594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Abb.9: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Panoramakarte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Bodensee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Stadtmuseum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Wangen)</a:t>
            </a:r>
            <a:endParaRPr lang="en-US"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87122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AA0AA9D-25AF-E9FB-DF1A-A4058031FE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265876" y="4133850"/>
            <a:ext cx="8022124" cy="4223346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Interaktive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Interaktive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digitale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es den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Benutzern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ermöglichen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ihnen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interagieren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gezielte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abzurufen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Gegensatz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herkömmlichen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gedruckten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interaktive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dynamisch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Echtzeit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aktualisiert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dynamische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Möglichkeit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darzustellen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teilen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Nutzer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die Karte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zoomen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herauszoomen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verschieben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Elemente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anklicken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abzurufen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Layer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verschiedenen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Themen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 und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ausgeblendet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gezielte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anzuzeigen</a:t>
            </a:r>
            <a:endParaRPr lang="en-US" sz="2300" b="0" i="0" u="none" strike="noStrike" cap="none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935201" y="7905751"/>
            <a:ext cx="3352726" cy="9569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5366326" y="8067674"/>
            <a:ext cx="2654974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Abb.10: Tim-Online 2.0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Bezirksregierung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Köln)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www.tim-online.nrw.de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/tim-online2/</a:t>
            </a:r>
            <a:endParaRPr lang="en-US"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793971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8D4EB5E-5697-2F68-E8E9-34DC5EF7D2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617302" y="3333750"/>
            <a:ext cx="7670624" cy="5314852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Choropletenkarten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Choroplethenkarte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als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Flächenkartogramm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Flächenwertstufenkarte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bekannt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Darstellungsmethode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bei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anhand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Verteilungsdichte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bestimmter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Objekte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Themen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visualisiert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Anstelle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absoluter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Zahlen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immer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Verhältnisse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Dichten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dargestellt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besonders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nützlich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Muster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Unterschiede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Blick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erkennen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Farbintensität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Musterintensität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verwenden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relativen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Dichten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verschiedenen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hervorzuheben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408727" y="7905751"/>
            <a:ext cx="3879199" cy="13175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4878306" y="8067674"/>
            <a:ext cx="3142995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Abb.11: 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Siedlungsstrukturelle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Raumtypen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Dörrbecker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/wiki/File:SiedlungsstrukturelleRaumtypen1996.png</a:t>
            </a:r>
            <a:endParaRPr lang="en-US"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5524143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996169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Abb.1: 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Mental Map –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T.Nijeholt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</a:t>
            </a:r>
            <a:r>
              <a:rPr lang="en-US" sz="2250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File:Mental_map.png</a:t>
            </a:r>
            <a:endParaRPr lang="en-US" sz="2250" i="0" u="none" strike="noStrike" cap="none" dirty="0">
              <a:solidFill>
                <a:schemeClr val="dk1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Abb.2: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OpenTopoMap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Bamberg – OpenStreetMap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File:Bamberg_in_OpenTopoMap.png</a:t>
            </a:r>
            <a:endParaRPr lang="en-US" sz="2250" i="0" u="none" strike="noStrike" cap="none" dirty="0">
              <a:solidFill>
                <a:schemeClr val="dk1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 marL="0" marR="0" lvl="0" indent="0" algn="l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50"/>
              <a:buFont typeface="Urbanist Medium"/>
              <a:buNone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Abb.3: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Topographische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Übersichtskarte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der Eifel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Thoroe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 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File:Eifel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_-_Deutsche_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Mittelgebirge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,_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Serie_A-de.png</a:t>
            </a: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Abb.4: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Politische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Karte von Europa 1815 - Alexander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Altenhof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 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/wiki/File:Europe_1815_map_de.png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Abb.5: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Flurkarte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in Baden-Württemberg 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Schorle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</a:t>
            </a:r>
            <a:r>
              <a:rPr lang="en-US" sz="2250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File:Flurkarte.jpg</a:t>
            </a: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74854"/>
            <a:ext cx="128885" cy="49889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48934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678151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Abb.6: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Hochspannungsnetz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 2012 - Alexrk2 -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/wiki/File:Karte_H%C3%B6chstspannungsnetz_Deutschland.png 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Abb.7: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Wanderkarte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Arzfeld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 - Colling-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architektur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 –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/wiki/File:Arzfeld_%28Eifel%29;_Wanderkarte,_Radfahrkarte_a.jpg</a:t>
            </a: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Urbanist Medium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Urbanist Medium"/>
              </a:rPr>
              <a:t>Abb.8: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Schienennetzplan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Frankfurt am Main – Scholl</a:t>
            </a:r>
            <a:r>
              <a:rPr lang="en-US" sz="2250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File:Schienennetzplan_Frankfurt_am_Main.png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endParaRPr lang="en-US" sz="2250" i="0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Abb.9: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Panoramakarte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Bodensee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Stadtmuseum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Wangen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nat.museum-digital.de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singleimage.php?imagenr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=500274</a:t>
            </a: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i="0" u="none" strike="noStrike" cap="none" dirty="0">
              <a:solidFill>
                <a:schemeClr val="dk1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b="0" i="0" u="none" strike="noStrike" cap="none" dirty="0">
              <a:solidFill>
                <a:srgbClr val="FFFFFF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62584"/>
            <a:ext cx="128885" cy="460262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463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8288000" cy="99850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8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6240125" y="9505950"/>
            <a:ext cx="1095375" cy="614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8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76300" y="9572625"/>
            <a:ext cx="1095375" cy="53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8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0" y="952500"/>
            <a:ext cx="95250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8"/>
          <p:cNvSpPr/>
          <p:nvPr/>
        </p:nvSpPr>
        <p:spPr>
          <a:xfrm>
            <a:off x="904875" y="9391650"/>
            <a:ext cx="1457325" cy="9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8"/>
          <p:cNvSpPr/>
          <p:nvPr/>
        </p:nvSpPr>
        <p:spPr>
          <a:xfrm>
            <a:off x="16687800" y="9353550"/>
            <a:ext cx="1600200" cy="10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"/>
              <a:buFont typeface="Urbanist"/>
              <a:buNone/>
            </a:pPr>
            <a:r>
              <a:rPr lang="en-US" sz="750" b="1" i="0" u="none" strike="noStrike" cap="none">
                <a:solidFill>
                  <a:srgbClr val="000000"/>
                </a:solidFill>
                <a:latin typeface="Urbanist Black"/>
                <a:ea typeface="Urbanist Black"/>
                <a:cs typeface="Urbanist Black"/>
                <a:sym typeface="Urbanist"/>
              </a:rPr>
              <a:t>partners logos</a:t>
            </a:r>
            <a:endParaRPr sz="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8"/>
          <p:cNvSpPr/>
          <p:nvPr/>
        </p:nvSpPr>
        <p:spPr>
          <a:xfrm>
            <a:off x="428625" y="1314450"/>
            <a:ext cx="7439025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Referenzen</a:t>
            </a:r>
            <a:r>
              <a:rPr lang="en-US" sz="5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5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8"/>
          <p:cNvSpPr/>
          <p:nvPr/>
        </p:nvSpPr>
        <p:spPr>
          <a:xfrm>
            <a:off x="1657349" y="3124200"/>
            <a:ext cx="15678151" cy="40787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Abb.10: Tim-Online 2.0 -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Bezirksregierung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Köln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www.tim-online.nrw.de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/tim-online2/</a:t>
            </a:r>
            <a:endParaRPr lang="en-US" sz="2250" i="0" u="none" strike="noStrike" cap="none" dirty="0">
              <a:solidFill>
                <a:schemeClr val="dk1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endParaRPr lang="en-US" sz="2250" i="0" u="none" strike="noStrike" cap="none" dirty="0">
              <a:solidFill>
                <a:srgbClr val="FFFFFF"/>
              </a:solidFill>
              <a:latin typeface="Urbanist Medium" panose="020B0A04040200000203" pitchFamily="34" charset="77"/>
              <a:ea typeface="Urbanist Medium" panose="020B0A04040200000203" pitchFamily="34" charset="77"/>
              <a:cs typeface="Urbanist Medium" panose="020B0A04040200000203" pitchFamily="34" charset="77"/>
              <a:sym typeface="Roboto"/>
            </a:endParaRPr>
          </a:p>
          <a:p>
            <a:pPr>
              <a:lnSpc>
                <a:spcPct val="116666"/>
              </a:lnSpc>
              <a:buClr>
                <a:srgbClr val="FFFFFF"/>
              </a:buClr>
              <a:buSzPts val="2250"/>
            </a:pP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Abb.11: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Siedlungsstrukturelle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Raumtypen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 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Dörrbecker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 - https://</a:t>
            </a:r>
            <a:r>
              <a:rPr lang="en-US" sz="2250" i="0" u="none" strike="noStrike" cap="none" dirty="0" err="1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commons.wikimedia.org</a:t>
            </a:r>
            <a:r>
              <a:rPr lang="en-US" sz="2250" i="0" u="none" strike="noStrike" cap="none" dirty="0">
                <a:solidFill>
                  <a:srgbClr val="FFFFFF"/>
                </a:solidFill>
                <a:latin typeface="Urbanist Medium" panose="020B0A04040200000203" pitchFamily="34" charset="77"/>
                <a:ea typeface="Urbanist Medium" panose="020B0A04040200000203" pitchFamily="34" charset="77"/>
                <a:cs typeface="Urbanist Medium" panose="020B0A04040200000203" pitchFamily="34" charset="77"/>
                <a:sym typeface="Roboto"/>
              </a:rPr>
              <a:t>/wiki/File:SiedlungsstrukturelleRaumtypen1996.png</a:t>
            </a:r>
          </a:p>
        </p:txBody>
      </p:sp>
      <p:pic>
        <p:nvPicPr>
          <p:cNvPr id="3" name="Google Shape;95;p7" descr="preencoded.png">
            <a:extLst>
              <a:ext uri="{FF2B5EF4-FFF2-40B4-BE49-F238E27FC236}">
                <a16:creationId xmlns:a16="http://schemas.microsoft.com/office/drawing/2014/main" id="{8163EDF6-5A5B-AA6C-17CB-0FB5FE12D17C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428750" y="3062585"/>
            <a:ext cx="128885" cy="17806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73322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Mental Maps –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Kognitive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Landkarten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5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Mental Maps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individuelle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subjektive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mentale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Menschen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ihrem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Kopf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entwickeln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mentalen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persönlichen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Erfahrungen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Beobachtungen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Erinnerungen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Umgebungen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helfen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Menschen,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ihrer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Umwelt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orientieren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Routen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planen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Zusammenhänge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verstehen.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Mental Maps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stark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individuellen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Perspektiven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Interpretationen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geprägt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Ein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derselbe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Ort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kann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verschiedene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Menschen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unterschiedliche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Bedeutungen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abhängig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ihren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Erfahrungen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Beziehungen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Ort.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B8EA7C-4786-41F5-7A1D-3924642ED87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927515" y="3333750"/>
            <a:ext cx="4662626" cy="5646541"/>
          </a:xfrm>
          <a:prstGeom prst="rect">
            <a:avLst/>
          </a:prstGeom>
        </p:spPr>
      </p:pic>
      <p:pic>
        <p:nvPicPr>
          <p:cNvPr id="5" name="Google Shape;67;p5" descr="preencoded.png">
            <a:extLst>
              <a:ext uri="{FF2B5EF4-FFF2-40B4-BE49-F238E27FC236}">
                <a16:creationId xmlns:a16="http://schemas.microsoft.com/office/drawing/2014/main" id="{D5A1C33F-82E1-6417-2FA0-79456131974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591410" y="7905750"/>
            <a:ext cx="2696515" cy="126002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9;p5">
            <a:extLst>
              <a:ext uri="{FF2B5EF4-FFF2-40B4-BE49-F238E27FC236}">
                <a16:creationId xmlns:a16="http://schemas.microsoft.com/office/drawing/2014/main" id="{4F11BF51-06AC-FD66-37FA-218051F22581}"/>
              </a:ext>
            </a:extLst>
          </p:cNvPr>
          <p:cNvSpPr/>
          <p:nvPr/>
        </p:nvSpPr>
        <p:spPr>
          <a:xfrm>
            <a:off x="15767222" y="8067675"/>
            <a:ext cx="2254078" cy="62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Abb.1: Mental Map </a:t>
            </a: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T.Nijeholt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File:Mental_map.png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67313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5CA31EB-18D3-9293-D3DE-4ECC119801D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677623" y="3190054"/>
            <a:ext cx="7610303" cy="5707727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Topographische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7" y="4133850"/>
            <a:ext cx="8361660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Topographische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detaillierte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Landschaft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abbilden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zeigen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Geländeformen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Höhenunterschiede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Wasserwege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Straßen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Gebäude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andere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markante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Merkmale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nützlich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Navigationszwecke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Outdoor-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Stadtplanung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wissenschaftliche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Forschung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Landvermessung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helfen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dabei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Umgebung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verstehen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präzise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lokalisieren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422086" y="7905751"/>
            <a:ext cx="4865840" cy="12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3953833" y="8067674"/>
            <a:ext cx="4067467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Abb.2: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OpenTopoMap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amberg</a:t>
            </a: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(OpenStreetMap)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File:Bamberg_in_OpenTopoMap.png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512894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Topographische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Übersichtskarten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7" y="4133850"/>
            <a:ext cx="8361660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Topographische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Übersichtskarten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vereinfachte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allgemeine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Merkmale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liefern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groben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Überblick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Geländeformen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Flüsse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Straßen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wichtige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ohne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detaillierten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topographischen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finden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nützlich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schnell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Eindruck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verschaffen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jedoch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nicht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detaillierte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Navigation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wissenschaftliche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Untersuchungen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geeignet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oft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als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Orientierungshilfe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Reiseführern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Schulbüchern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touristischen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Broschüren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finden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492BEE-C84E-3ACF-307C-F2ED1C5A1DF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838047" y="2901729"/>
            <a:ext cx="6449879" cy="6707874"/>
          </a:xfrm>
          <a:prstGeom prst="rect">
            <a:avLst/>
          </a:prstGeom>
        </p:spPr>
      </p:pic>
      <p:pic>
        <p:nvPicPr>
          <p:cNvPr id="7" name="Google Shape;67;p5" descr="preencoded.png">
            <a:extLst>
              <a:ext uri="{FF2B5EF4-FFF2-40B4-BE49-F238E27FC236}">
                <a16:creationId xmlns:a16="http://schemas.microsoft.com/office/drawing/2014/main" id="{B764BA31-BAA4-0941-FDC9-872702CBE37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3422086" y="7905751"/>
            <a:ext cx="4865840" cy="128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69;p5">
            <a:extLst>
              <a:ext uri="{FF2B5EF4-FFF2-40B4-BE49-F238E27FC236}">
                <a16:creationId xmlns:a16="http://schemas.microsoft.com/office/drawing/2014/main" id="{12BF3576-748F-D314-5818-565D3AD220CE}"/>
              </a:ext>
            </a:extLst>
          </p:cNvPr>
          <p:cNvSpPr/>
          <p:nvPr/>
        </p:nvSpPr>
        <p:spPr>
          <a:xfrm>
            <a:off x="13953833" y="8067674"/>
            <a:ext cx="4067467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Abb.3: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Topographische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Übersichtskarte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der Eifel</a:t>
            </a:r>
          </a:p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Thoroe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File:Eifel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_-_Deutsche_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Mittelgebirge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,_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Serie_A-de.png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080741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FEF6C4B-C3EA-E428-FAC3-736DCE698D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540971" y="3333750"/>
            <a:ext cx="7747029" cy="5095427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Politische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7" y="4133850"/>
            <a:ext cx="8361660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Politische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politische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Grenzen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Verwaltungseinheiten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Ländern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visualisieren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politische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Aufteilung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Welt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durch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Hervorheben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Ländergrenzen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Hauptstädten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Verwaltungseinheiten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politische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Strukturen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Beziehungen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zwischen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Ländern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Regionen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analysier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-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darstellbar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090073" y="7905750"/>
            <a:ext cx="4197854" cy="148763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4512219" y="8067674"/>
            <a:ext cx="3509082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Abb.4: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Politische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Karte von Europa 1815 (Alexander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Altenhof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/wiki/File:Europe_1815_map_de.png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653344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81EB955-A2EC-C538-789D-DDE9F80F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165650" y="3333750"/>
            <a:ext cx="7122276" cy="5352858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Flurkarten</a:t>
            </a: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und</a:t>
            </a:r>
            <a:r>
              <a:rPr lang="en-US" sz="3000" b="0" i="0" u="none" strike="noStrike" cap="none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 </a:t>
            </a:r>
            <a:r>
              <a:rPr lang="en-US" sz="3000" b="0" i="0" u="none" strike="noStrike" cap="none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Liegenschaftskarten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7" y="4133850"/>
            <a:ext cx="8361660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Flurkarten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Liegenschaftskarten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Grundstücke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Parzellen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Landbesitz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oft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großer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Bedeutung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Grundstücksverwaltung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Katasterämter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Landnutzungsplanung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Flurkarten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Liegenschaftskarten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unverzichtbare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Werkzeuge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Verwaltung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Grundstücken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Umsetzung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Bauprojekten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den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Landbesitz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eindeutig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dokumentieren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den Wert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Immobilien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schätzen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Einhaltung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Bauvorschriften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sicherzustellen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954377" y="7905751"/>
            <a:ext cx="3333549" cy="176472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5408877" y="8067674"/>
            <a:ext cx="2612424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Abb.5: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Flurkarte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 Baden-Württemberg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 (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Schorle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File:Flurkarte.jpg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268130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05C4232-BB70-4EDD-6097-E21785606E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339032" y="2131002"/>
            <a:ext cx="5948894" cy="7401407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Wirtschaftskarten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Aspekte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einem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geografischen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Gebiet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zeigen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räumliche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Verteilung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Branchen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Gewerben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Rohstoffen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andwirtschaftlichen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Flächen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Handelsrouten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der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Transportinfrastruktur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Außerdem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können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Arbeitsmärkte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Wirtschaftsindikatoren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Handelspartner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abgebildet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Wirtschaftskarten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entscheidender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Bedeutung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die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Standortplanung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Unternehmen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Entwicklung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Wirtschaftspolitik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Identifizierung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Märkten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die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Analyse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Wirtschaftstrends</a:t>
            </a: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b="0" i="0" u="none" strike="noStrike" cap="none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879782" y="7905751"/>
            <a:ext cx="3408144" cy="9569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5172356" y="8067674"/>
            <a:ext cx="2848945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Abb.6: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Hochs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pannungsnetz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2012 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Alexrk2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/wiki/File:Karte_H%C3%B6chstspannungsnetz_Deutschland.png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430927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DDDA4C5-1C16-0505-E69B-1DFE1F7935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906842" y="2840851"/>
            <a:ext cx="7381084" cy="5843521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Wander- und </a:t>
            </a: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Freizeitkarten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Wander-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Freizeitkarten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speziell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für Outdoor-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Wandern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Camping,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Radfahren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andere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Freizeitaktivitäten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entwickelt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worden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bieten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Informationen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über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natürliche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Umgebungen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Wanderwege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Straßen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Sehenswürdigkeiten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für Outdoor-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Enthusiasten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Interesse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helfenbei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Planung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von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Wanderungen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Campingausflügen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anderen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Freizeitaktivitäten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in der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Natur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727382" y="7905751"/>
            <a:ext cx="3560544" cy="9569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5044961" y="8067674"/>
            <a:ext cx="2976340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Abb.7: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Wanderkarte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Arzfeld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(</a:t>
            </a:r>
            <a:r>
              <a:rPr lang="en-US" sz="1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Colling-</a:t>
            </a:r>
            <a:r>
              <a:rPr lang="en-US" sz="1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architektur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 </a:t>
            </a:r>
            <a:endParaRPr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2481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910E90-E000-DDCC-1F93-06B84DBE810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718419" y="3052102"/>
            <a:ext cx="7569507" cy="5968073"/>
          </a:xfrm>
          <a:prstGeom prst="rect">
            <a:avLst/>
          </a:prstGeom>
        </p:spPr>
      </p:pic>
      <p:sp>
        <p:nvSpPr>
          <p:cNvPr id="70" name="Google Shape;70;p5"/>
          <p:cNvSpPr/>
          <p:nvPr/>
        </p:nvSpPr>
        <p:spPr>
          <a:xfrm>
            <a:off x="1400174" y="3333750"/>
            <a:ext cx="7705725" cy="600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7499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3000"/>
              <a:buFont typeface="Urbanist Black"/>
              <a:buNone/>
            </a:pPr>
            <a:r>
              <a:rPr lang="en-US" sz="3000" dirty="0" err="1">
                <a:solidFill>
                  <a:srgbClr val="1E1E1E"/>
                </a:solidFill>
                <a:latin typeface="Urbanist Black"/>
                <a:ea typeface="Urbanist Black"/>
                <a:cs typeface="Urbanist Black"/>
                <a:sym typeface="Urbanist Black"/>
              </a:rPr>
              <a:t>Liniennetzpläne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1400176" y="4133850"/>
            <a:ext cx="8361661" cy="4886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Liniennetzplan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ist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spezielle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Art von Karte, die das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öffentliche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Verkehrsnetz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Stadt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Region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darstellt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darauf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ausgerichtet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öffentlichen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Verkehrsmittel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Routen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klare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leicht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verständliche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Weise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visualisieren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Verkehrslinien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wie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U-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Bahnen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Straßenbahnen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Busse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Züge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werden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auf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Karte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durch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eine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Farbe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oder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Linienart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gekennzeichnet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um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sie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leicht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unterscheidbar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machen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endParaRPr lang="en-US" sz="2300" dirty="0">
              <a:solidFill>
                <a:schemeClr val="tx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  <a:p>
            <a:pPr algn="just">
              <a:lnSpc>
                <a:spcPct val="115625"/>
              </a:lnSpc>
              <a:buClr>
                <a:srgbClr val="1E1E1E"/>
              </a:buClr>
              <a:buSzPts val="2400"/>
            </a:pP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Diese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Karten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helfen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dabei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Routen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planen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und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Umstiege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koordinieren</a:t>
            </a:r>
            <a:r>
              <a:rPr lang="en-US" sz="2300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, also die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öffentlichen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Transportmittel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bestmöglich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zu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 </a:t>
            </a:r>
            <a:r>
              <a:rPr lang="en-US" sz="2300" b="0" i="0" u="none" strike="noStrike" cap="none" dirty="0" err="1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nutzen</a:t>
            </a:r>
            <a:r>
              <a:rPr lang="en-US" sz="2300" b="0" i="0" u="none" strike="noStrike" cap="none" dirty="0">
                <a:solidFill>
                  <a:schemeClr val="tx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. </a:t>
            </a:r>
          </a:p>
        </p:txBody>
      </p:sp>
      <p:pic>
        <p:nvPicPr>
          <p:cNvPr id="2" name="Google Shape;65;p5" descr="preencoded.png">
            <a:extLst>
              <a:ext uri="{FF2B5EF4-FFF2-40B4-BE49-F238E27FC236}">
                <a16:creationId xmlns:a16="http://schemas.microsoft.com/office/drawing/2014/main" id="{A4BE7723-2883-AF3D-E25A-B8320FDE7DF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" y="952500"/>
            <a:ext cx="10243751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72;p5">
            <a:extLst>
              <a:ext uri="{FF2B5EF4-FFF2-40B4-BE49-F238E27FC236}">
                <a16:creationId xmlns:a16="http://schemas.microsoft.com/office/drawing/2014/main" id="{0F092005-FAB8-18C8-764B-81D3AE9D17AD}"/>
              </a:ext>
            </a:extLst>
          </p:cNvPr>
          <p:cNvSpPr/>
          <p:nvPr/>
        </p:nvSpPr>
        <p:spPr>
          <a:xfrm>
            <a:off x="708660" y="1276350"/>
            <a:ext cx="9053177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>
              <a:lnSpc>
                <a:spcPct val="116666"/>
              </a:lnSpc>
              <a:buClr>
                <a:srgbClr val="FFFFFF"/>
              </a:buClr>
              <a:buSzPts val="5400"/>
            </a:pP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Beispielhafte</a:t>
            </a:r>
            <a:r>
              <a:rPr lang="en-US" sz="5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4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Kartentypen</a:t>
            </a:r>
            <a:endParaRPr lang="en-US"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r" rtl="0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Font typeface="Roboto"/>
              <a:buNone/>
            </a:pPr>
            <a:endParaRPr sz="54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Google Shape;67;p5" descr="preencoded.png">
            <a:extLst>
              <a:ext uri="{FF2B5EF4-FFF2-40B4-BE49-F238E27FC236}">
                <a16:creationId xmlns:a16="http://schemas.microsoft.com/office/drawing/2014/main" id="{1346649D-A6C2-747D-224B-7ACEAF2ED451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347371" y="7905751"/>
            <a:ext cx="3940555" cy="157075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9;p5">
            <a:extLst>
              <a:ext uri="{FF2B5EF4-FFF2-40B4-BE49-F238E27FC236}">
                <a16:creationId xmlns:a16="http://schemas.microsoft.com/office/drawing/2014/main" id="{9EDAA91C-5DB8-FBDE-01EC-B65B65C39BDC}"/>
              </a:ext>
            </a:extLst>
          </p:cNvPr>
          <p:cNvSpPr/>
          <p:nvPr/>
        </p:nvSpPr>
        <p:spPr>
          <a:xfrm>
            <a:off x="14727301" y="8067674"/>
            <a:ext cx="3294000" cy="794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7857"/>
              </a:lnSpc>
              <a:buClr>
                <a:srgbClr val="FFFFFF"/>
              </a:buClr>
              <a:buSzPts val="2100"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Abb.8: 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Schienennetzplan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Frankfurt am Main (Scholl) https://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commons.wikimedia.org</a:t>
            </a:r>
            <a:r>
              <a:rPr lang="en-US" sz="18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/wiki/</a:t>
            </a:r>
            <a:r>
              <a:rPr lang="en-US" sz="18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File:Schienennetzplan_Frankfurt_am_Main.png</a:t>
            </a:r>
            <a:endParaRPr lang="en-US" sz="1800" b="1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60228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9568</TotalTime>
  <Words>1571</Words>
  <Application>Microsoft Macintosh PowerPoint</Application>
  <PresentationFormat>Custom</PresentationFormat>
  <Paragraphs>109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Urbanist</vt:lpstr>
      <vt:lpstr>Urbanist Medium</vt:lpstr>
      <vt:lpstr>Calibri</vt:lpstr>
      <vt:lpstr>Urbanist Black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Fabian Przybylak</cp:lastModifiedBy>
  <cp:revision>49</cp:revision>
  <dcterms:modified xsi:type="dcterms:W3CDTF">2023-10-20T09:09:07Z</dcterms:modified>
</cp:coreProperties>
</file>